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1" r:id="rId4"/>
    <p:sldId id="273" r:id="rId5"/>
    <p:sldId id="264" r:id="rId6"/>
    <p:sldId id="269" r:id="rId7"/>
    <p:sldId id="267" r:id="rId8"/>
    <p:sldId id="271" r:id="rId9"/>
    <p:sldId id="284" r:id="rId10"/>
    <p:sldId id="275" r:id="rId11"/>
    <p:sldId id="277" r:id="rId12"/>
    <p:sldId id="286" r:id="rId13"/>
    <p:sldId id="280" r:id="rId14"/>
    <p:sldId id="278" r:id="rId15"/>
    <p:sldId id="282" r:id="rId1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ACACA"/>
    <a:srgbClr val="422C16"/>
    <a:srgbClr val="0C788E"/>
    <a:srgbClr val="006666"/>
    <a:srgbClr val="0099CC"/>
    <a:srgbClr val="660066"/>
    <a:srgbClr val="660033"/>
    <a:srgbClr val="3333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73" autoAdjust="0"/>
    <p:restoredTop sz="94643" autoAdjust="0"/>
  </p:normalViewPr>
  <p:slideViewPr>
    <p:cSldViewPr>
      <p:cViewPr>
        <p:scale>
          <a:sx n="90" d="100"/>
          <a:sy n="90" d="100"/>
        </p:scale>
        <p:origin x="32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F7A26-8E1E-CE47-9772-F9481CC5FF04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E278-8F89-684A-8878-93B6519EF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9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7C0AA-1B4B-2E46-8E84-DFB2A2DB41C5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A1956-9195-DB44-9325-7F940F77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5934A1-143F-F54D-B31E-5B9D07F3CE6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2049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0E741-441C-4F4B-AE5D-3151B29FEB5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8068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7DA1E9-BF91-D548-908D-0275DE82249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395825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9F3102-1FC3-F14A-9712-6F6DC7111E16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1666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8E127-D918-9745-AB0D-217F1ECAA7FF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21489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7D848E-7C6C-5647-84F2-C4E98A7D3A7E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42393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52689D-AFAB-1043-BC6D-7AFFED812E89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84721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7CF76-CAFB-A444-AD92-BFE1367CBA8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206607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315C8-088B-7241-8A19-1E7F6D24DBD4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3619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5B163-60C9-1E4E-8557-0C0AA2D45B48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79665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3F109A-E127-AF4D-A917-E3FA57482ADB}" type="slidenum">
              <a:rPr lang="es-ES" altLang="x-none"/>
              <a:pPr/>
              <a:t>‹#›</a:t>
            </a:fld>
            <a:endParaRPr lang="es-ES" altLang="x-none"/>
          </a:p>
        </p:txBody>
      </p:sp>
    </p:spTree>
    <p:extLst>
      <p:ext uri="{BB962C8B-B14F-4D97-AF65-F5344CB8AC3E}">
        <p14:creationId xmlns:p14="http://schemas.microsoft.com/office/powerpoint/2010/main" val="194048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x-none"/>
              <a:t>Haga clic para modificar el estilo de texto del patrón</a:t>
            </a:r>
          </a:p>
          <a:p>
            <a:pPr lvl="1"/>
            <a:r>
              <a:rPr lang="es-ES" altLang="x-none"/>
              <a:t>Segundo nivel</a:t>
            </a:r>
          </a:p>
          <a:p>
            <a:pPr lvl="2"/>
            <a:r>
              <a:rPr lang="es-ES" altLang="x-none"/>
              <a:t>Tercer nivel</a:t>
            </a:r>
          </a:p>
          <a:p>
            <a:pPr lvl="3"/>
            <a:r>
              <a:rPr lang="es-ES" altLang="x-none"/>
              <a:t>Cuarto nivel</a:t>
            </a:r>
          </a:p>
          <a:p>
            <a:pPr lvl="4"/>
            <a:r>
              <a:rPr lang="es-ES" altLang="x-none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6C9CAF-E9EC-F142-8328-A80CD15F8959}" type="slidenum">
              <a:rPr lang="es-ES" altLang="x-none"/>
              <a:pPr/>
              <a:t>‹#›</a:t>
            </a:fld>
            <a:endParaRPr lang="es-E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1619250" y="764704"/>
            <a:ext cx="5688013" cy="647700"/>
          </a:xfrm>
        </p:spPr>
        <p:txBody>
          <a:bodyPr anchor="ctr"/>
          <a:lstStyle/>
          <a:p>
            <a:r>
              <a:rPr lang="es-UY" altLang="x-none" sz="4400" b="1" dirty="0" smtClean="0">
                <a:solidFill>
                  <a:srgbClr val="A50021"/>
                </a:solidFill>
              </a:rPr>
              <a:t>OpenCV for Python</a:t>
            </a:r>
            <a:endParaRPr lang="es-ES" altLang="x-none" sz="4400" b="1" dirty="0">
              <a:solidFill>
                <a:srgbClr val="A50021"/>
              </a:solidFill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1620838" y="1556792"/>
            <a:ext cx="56880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UY" altLang="x-none" sz="2000" b="1" dirty="0" smtClean="0">
                <a:solidFill>
                  <a:srgbClr val="A50021"/>
                </a:solidFill>
              </a:rPr>
              <a:t>Image Recognition and Card </a:t>
            </a:r>
            <a:r>
              <a:rPr lang="es-UY" altLang="x-none" sz="2000" b="1" dirty="0" smtClean="0">
                <a:solidFill>
                  <a:srgbClr val="A50021"/>
                </a:solidFill>
              </a:rPr>
              <a:t>Detection</a:t>
            </a:r>
            <a:endParaRPr lang="es-ES" altLang="x-none" sz="2000" b="1" dirty="0">
              <a:solidFill>
                <a:srgbClr val="A50021"/>
              </a:solidFill>
            </a:endParaRPr>
          </a:p>
          <a:p>
            <a:r>
              <a:rPr lang="es-ES" altLang="x-none" sz="2000" b="1" dirty="0" smtClean="0">
                <a:solidFill>
                  <a:srgbClr val="A50021"/>
                </a:solidFill>
              </a:rPr>
              <a:t/>
            </a:r>
            <a:br>
              <a:rPr lang="es-ES" altLang="x-none" sz="2000" b="1" dirty="0" smtClean="0">
                <a:solidFill>
                  <a:srgbClr val="A50021"/>
                </a:solidFill>
              </a:rPr>
            </a:br>
            <a:r>
              <a:rPr lang="es-ES" altLang="x-none" sz="2000" b="1" dirty="0" smtClean="0">
                <a:solidFill>
                  <a:srgbClr val="A50021"/>
                </a:solidFill>
              </a:rPr>
              <a:t>Hasan </a:t>
            </a:r>
            <a:r>
              <a:rPr lang="es-ES" altLang="x-none" sz="2000" b="1" dirty="0" err="1" smtClean="0">
                <a:solidFill>
                  <a:srgbClr val="A50021"/>
                </a:solidFill>
              </a:rPr>
              <a:t>Haq</a:t>
            </a:r>
            <a:endParaRPr lang="es-ES" altLang="x-none" sz="2000" b="1" dirty="0">
              <a:solidFill>
                <a:srgbClr val="A5002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427" y="2492945"/>
            <a:ext cx="1167658" cy="1440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Feature Matching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4400" dirty="0" smtClean="0"/>
              <a:t>SIFT, SURF, ORB</a:t>
            </a:r>
          </a:p>
          <a:p>
            <a:r>
              <a:rPr lang="en-US" altLang="x-none" sz="4400" dirty="0" smtClean="0"/>
              <a:t>Scale and rotation invariant</a:t>
            </a:r>
            <a:endParaRPr lang="x-none" altLang="x-none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2904524" cy="2304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9" t="15289" r="11413"/>
          <a:stretch/>
        </p:blipFill>
        <p:spPr>
          <a:xfrm>
            <a:off x="4644008" y="3036769"/>
            <a:ext cx="4499992" cy="32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Feature Matching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35697" y="1196752"/>
            <a:ext cx="3168351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Distances</a:t>
            </a:r>
          </a:p>
          <a:p>
            <a:r>
              <a:rPr lang="en-US" altLang="x-none" dirty="0" smtClean="0"/>
              <a:t>Thresholds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92" r="-1" b="7625"/>
          <a:stretch/>
        </p:blipFill>
        <p:spPr>
          <a:xfrm>
            <a:off x="2367871" y="2564904"/>
            <a:ext cx="2852201" cy="4061286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95468" y="1196752"/>
            <a:ext cx="4104456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# of pyramid levels</a:t>
            </a:r>
          </a:p>
          <a:p>
            <a:r>
              <a:rPr lang="en-US" altLang="x-none" dirty="0" smtClean="0"/>
              <a:t># of matches</a:t>
            </a:r>
          </a:p>
          <a:p>
            <a:endParaRPr lang="en-US" altLang="x-none" sz="2400" dirty="0" smtClean="0"/>
          </a:p>
          <a:p>
            <a:endParaRPr lang="x-none" altLang="x-none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4437" b="8130"/>
          <a:stretch/>
        </p:blipFill>
        <p:spPr>
          <a:xfrm>
            <a:off x="5498420" y="2564904"/>
            <a:ext cx="2890004" cy="40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Success! (</a:t>
            </a:r>
            <a:r>
              <a:rPr lang="en-US" altLang="x-none" dirty="0" err="1" smtClean="0">
                <a:solidFill>
                  <a:schemeClr val="tx1"/>
                </a:solidFill>
              </a:rPr>
              <a:t>Kinda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616623" cy="27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Object Detection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err="1" smtClean="0"/>
              <a:t>Haar</a:t>
            </a:r>
            <a:r>
              <a:rPr lang="en-US" altLang="x-none" dirty="0" smtClean="0"/>
              <a:t> Cascade Classifiers</a:t>
            </a:r>
          </a:p>
          <a:p>
            <a:r>
              <a:rPr lang="en-US" altLang="x-none" dirty="0" smtClean="0"/>
              <a:t>Requires large (?) training sample</a:t>
            </a:r>
          </a:p>
          <a:p>
            <a:r>
              <a:rPr lang="en-US" altLang="x-none" dirty="0" smtClean="0"/>
              <a:t>Not scale/rotation invariant</a:t>
            </a:r>
          </a:p>
          <a:p>
            <a:endParaRPr lang="en-US" altLang="x-none" dirty="0" smtClean="0"/>
          </a:p>
          <a:p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84984"/>
            <a:ext cx="3554286" cy="216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66" y="3284984"/>
            <a:ext cx="370222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009" y="53753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Poker Applications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1640" y="1196753"/>
            <a:ext cx="7596547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4400" dirty="0" smtClean="0"/>
              <a:t>Almost there!</a:t>
            </a:r>
            <a:endParaRPr lang="x-none" altLang="x-none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42" y="2492896"/>
            <a:ext cx="6913066" cy="38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48" y="1484784"/>
            <a:ext cx="7493000" cy="4000500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009" y="53753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Questions?</a:t>
            </a:r>
            <a:endParaRPr lang="x-none" altLang="x-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 is </a:t>
            </a:r>
            <a:r>
              <a:rPr lang="en-US" altLang="x-none" dirty="0" err="1" smtClean="0">
                <a:solidFill>
                  <a:schemeClr val="tx1"/>
                </a:solidFill>
              </a:rPr>
              <a:t>OpenCV</a:t>
            </a:r>
            <a:r>
              <a:rPr lang="en-US" altLang="x-none" dirty="0" smtClean="0">
                <a:solidFill>
                  <a:schemeClr val="tx1"/>
                </a:solidFill>
              </a:rPr>
              <a:t>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600200"/>
            <a:ext cx="7283450" cy="4525963"/>
          </a:xfrm>
        </p:spPr>
        <p:txBody>
          <a:bodyPr/>
          <a:lstStyle/>
          <a:p>
            <a:r>
              <a:rPr lang="en-US" altLang="x-none" dirty="0" smtClean="0"/>
              <a:t>Open Source Computer Vision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Created by Intel R&amp;D in Russia (1999)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Written in C++</a:t>
            </a:r>
          </a:p>
          <a:p>
            <a:pPr lvl="1"/>
            <a:r>
              <a:rPr lang="en-US" altLang="x-none" dirty="0" smtClean="0"/>
              <a:t>Ported to Python, Java, MATLAB, C#, Perl, Ruby, and more</a:t>
            </a:r>
          </a:p>
          <a:p>
            <a:pPr lvl="1"/>
            <a:r>
              <a:rPr lang="en-US" altLang="x-none" dirty="0" smtClean="0"/>
              <a:t>Current stable release: 3.2</a:t>
            </a:r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268052"/>
            <a:ext cx="1080120" cy="1332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 Does </a:t>
            </a:r>
            <a:r>
              <a:rPr lang="en-US" altLang="x-none" dirty="0" err="1" smtClean="0">
                <a:solidFill>
                  <a:schemeClr val="tx1"/>
                </a:solidFill>
              </a:rPr>
              <a:t>OpenCV</a:t>
            </a:r>
            <a:r>
              <a:rPr lang="en-US" altLang="x-none" dirty="0">
                <a:solidFill>
                  <a:schemeClr val="tx1"/>
                </a:solidFill>
              </a:rPr>
              <a:t> </a:t>
            </a:r>
            <a:r>
              <a:rPr lang="en-US" altLang="x-none" dirty="0" smtClean="0">
                <a:solidFill>
                  <a:schemeClr val="tx1"/>
                </a:solidFill>
              </a:rPr>
              <a:t>Do?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600200"/>
            <a:ext cx="7283450" cy="4525963"/>
          </a:xfrm>
        </p:spPr>
        <p:txBody>
          <a:bodyPr/>
          <a:lstStyle/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Image processing (pixel level)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Feature detection and matching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>
                <a:solidFill>
                  <a:srgbClr val="00B050"/>
                </a:solidFill>
              </a:rPr>
              <a:t>Object </a:t>
            </a:r>
            <a:r>
              <a:rPr lang="en-US" altLang="x-none" dirty="0" smtClean="0">
                <a:solidFill>
                  <a:srgbClr val="00B050"/>
                </a:solidFill>
              </a:rPr>
              <a:t>detection (cascade classifiers)</a:t>
            </a:r>
          </a:p>
          <a:p>
            <a:pPr>
              <a:spcBef>
                <a:spcPts val="2568"/>
              </a:spcBef>
            </a:pPr>
            <a:r>
              <a:rPr lang="en-US" altLang="x-none" dirty="0"/>
              <a:t>Video analysis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Support </a:t>
            </a:r>
            <a:r>
              <a:rPr lang="en-US" altLang="x-none" dirty="0" smtClean="0"/>
              <a:t>Vector Machines (SVM)</a:t>
            </a:r>
          </a:p>
          <a:p>
            <a:pPr>
              <a:spcBef>
                <a:spcPts val="2568"/>
              </a:spcBef>
            </a:pPr>
            <a:r>
              <a:rPr lang="en-US" altLang="x-none" dirty="0" smtClean="0"/>
              <a:t>And more!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9228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4450"/>
            <a:ext cx="7283450" cy="1143000"/>
          </a:xfrm>
        </p:spPr>
        <p:txBody>
          <a:bodyPr/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What’s in an image?</a:t>
            </a:r>
            <a:endParaRPr lang="x-none" altLang="x-none" dirty="0">
              <a:solidFill>
                <a:schemeClr val="tx1"/>
              </a:solidFill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600200"/>
            <a:ext cx="3312665" cy="4525963"/>
          </a:xfrm>
        </p:spPr>
        <p:txBody>
          <a:bodyPr/>
          <a:lstStyle/>
          <a:p>
            <a:r>
              <a:rPr lang="en-US" altLang="x-none" dirty="0" err="1" smtClean="0"/>
              <a:t>Numpy</a:t>
            </a:r>
            <a:r>
              <a:rPr lang="en-US" altLang="x-none" dirty="0" smtClean="0"/>
              <a:t> array with shape x, </a:t>
            </a:r>
            <a:r>
              <a:rPr lang="en-US" altLang="x-none" dirty="0" smtClean="0"/>
              <a:t>y </a:t>
            </a:r>
            <a:r>
              <a:rPr lang="en-US" altLang="x-none" dirty="0" smtClean="0"/>
              <a:t>(pixels)</a:t>
            </a:r>
          </a:p>
          <a:p>
            <a:pPr>
              <a:spcBef>
                <a:spcPts val="1968"/>
              </a:spcBef>
            </a:pPr>
            <a:r>
              <a:rPr lang="en-US" altLang="x-none" dirty="0" smtClean="0"/>
              <a:t>Value corresponding to pixel intensity or RGB scale</a:t>
            </a:r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69" y="2132856"/>
            <a:ext cx="4691243" cy="36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Thanks, Arnab!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1"/>
            <a:ext cx="5057428" cy="1684784"/>
          </a:xfrm>
        </p:spPr>
        <p:txBody>
          <a:bodyPr/>
          <a:lstStyle/>
          <a:p>
            <a:pPr>
              <a:spcBef>
                <a:spcPts val="1968"/>
              </a:spcBef>
            </a:pPr>
            <a:r>
              <a:rPr lang="en-US" dirty="0" err="1"/>
              <a:t>absdiff</a:t>
            </a:r>
            <a:r>
              <a:rPr lang="en-US" dirty="0" smtClean="0"/>
              <a:t>() “algorithm”</a:t>
            </a:r>
            <a:endParaRPr lang="en-US" dirty="0"/>
          </a:p>
          <a:p>
            <a:pPr>
              <a:spcBef>
                <a:spcPts val="1968"/>
              </a:spcBef>
            </a:pPr>
            <a:r>
              <a:rPr lang="en-US" dirty="0" smtClean="0"/>
              <a:t>Very </a:t>
            </a:r>
            <a:r>
              <a:rPr lang="en-US" dirty="0" smtClean="0"/>
              <a:t>simple script</a:t>
            </a:r>
          </a:p>
          <a:p>
            <a:pPr>
              <a:spcBef>
                <a:spcPts val="1968"/>
              </a:spcBef>
            </a:pPr>
            <a:r>
              <a:rPr lang="en-US" dirty="0" smtClean="0"/>
              <a:t>Used blurring </a:t>
            </a:r>
            <a:r>
              <a:rPr lang="en-US" dirty="0" smtClean="0"/>
              <a:t>techniques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6536377"/>
            <a:ext cx="742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mtClean="0"/>
              <a:t>Source: http</a:t>
            </a:r>
            <a:r>
              <a:rPr lang="en-US" sz="1200" i="1" dirty="0" smtClean="0"/>
              <a:t>://</a:t>
            </a:r>
            <a:r>
              <a:rPr lang="en-US" sz="1200" i="1" dirty="0" err="1" smtClean="0"/>
              <a:t>arnab.org</a:t>
            </a:r>
            <a:r>
              <a:rPr lang="en-US" sz="1200" i="1" dirty="0" smtClean="0"/>
              <a:t>/blog/so-i-suck-24-automating-card-games-using-opencv-and-python</a:t>
            </a:r>
            <a:endParaRPr lang="en-US" sz="1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43283"/>
            <a:ext cx="3378774" cy="112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223485"/>
            <a:ext cx="3378774" cy="1118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0112" y="2852936"/>
            <a:ext cx="337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Perfecto!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579512" y="1268760"/>
            <a:ext cx="337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Not quite</a:t>
            </a:r>
            <a:r>
              <a:rPr lang="mr-IN" b="1" i="1" dirty="0" smtClean="0"/>
              <a:t>…</a:t>
            </a:r>
            <a:endParaRPr lang="en-US" b="1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8" y="4509120"/>
            <a:ext cx="6583560" cy="1923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93" y="207195"/>
            <a:ext cx="1229111" cy="12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0" y="1196752"/>
            <a:ext cx="7708999" cy="54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46276"/>
            <a:ext cx="8837726" cy="50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89" y="1462073"/>
            <a:ext cx="3878019" cy="2182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4373105"/>
            <a:ext cx="5544616" cy="1936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116" y="4525832"/>
            <a:ext cx="3361556" cy="1598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3941057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Imgdiff</a:t>
            </a:r>
            <a:r>
              <a:rPr lang="en-US" sz="3200" b="1" dirty="0" smtClean="0"/>
              <a:t>() Calculation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08116" y="3941057"/>
            <a:ext cx="325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Result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444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Again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7" y="1526002"/>
            <a:ext cx="9144000" cy="79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" y="4429641"/>
            <a:ext cx="9144000" cy="794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46826"/>
            <a:ext cx="9144000" cy="7940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" y="2536414"/>
            <a:ext cx="9144000" cy="7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5363</TotalTime>
  <Words>192</Words>
  <Application>Microsoft Macintosh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Diseño predeterminado</vt:lpstr>
      <vt:lpstr>OpenCV for Python</vt:lpstr>
      <vt:lpstr>What is OpenCV?</vt:lpstr>
      <vt:lpstr>What Does OpenCV Do?</vt:lpstr>
      <vt:lpstr>What’s in an image?</vt:lpstr>
      <vt:lpstr>Thanks, Arnab!</vt:lpstr>
      <vt:lpstr>Test Set…</vt:lpstr>
      <vt:lpstr>Training Set…</vt:lpstr>
      <vt:lpstr>Huh??</vt:lpstr>
      <vt:lpstr>Try Again…</vt:lpstr>
      <vt:lpstr>Feature Matching</vt:lpstr>
      <vt:lpstr>Feature Matching</vt:lpstr>
      <vt:lpstr>Success! (Kinda)</vt:lpstr>
      <vt:lpstr>Object Detection</vt:lpstr>
      <vt:lpstr>Poker Applications</vt:lpstr>
      <vt:lpstr>Questions?</vt:lpstr>
    </vt:vector>
  </TitlesOfParts>
  <Company>Toshiba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Microsoft Office User</cp:lastModifiedBy>
  <cp:revision>737</cp:revision>
  <dcterms:created xsi:type="dcterms:W3CDTF">2010-05-23T14:28:12Z</dcterms:created>
  <dcterms:modified xsi:type="dcterms:W3CDTF">2017-02-02T11:48:40Z</dcterms:modified>
</cp:coreProperties>
</file>